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4" r:id="rId14"/>
    <p:sldId id="270" r:id="rId15"/>
    <p:sldId id="273" r:id="rId16"/>
    <p:sldId id="271" r:id="rId17"/>
    <p:sldId id="272" r:id="rId18"/>
    <p:sldId id="279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309" r:id="rId29"/>
    <p:sldId id="310" r:id="rId30"/>
    <p:sldId id="312" r:id="rId31"/>
    <p:sldId id="313" r:id="rId32"/>
    <p:sldId id="314" r:id="rId33"/>
    <p:sldId id="291" r:id="rId34"/>
    <p:sldId id="292" r:id="rId35"/>
    <p:sldId id="288" r:id="rId36"/>
    <p:sldId id="290" r:id="rId37"/>
    <p:sldId id="286" r:id="rId38"/>
    <p:sldId id="283" r:id="rId39"/>
    <p:sldId id="293" r:id="rId40"/>
    <p:sldId id="296" r:id="rId41"/>
    <p:sldId id="298" r:id="rId42"/>
    <p:sldId id="299" r:id="rId43"/>
    <p:sldId id="315" r:id="rId44"/>
    <p:sldId id="287" r:id="rId45"/>
    <p:sldId id="294" r:id="rId46"/>
    <p:sldId id="300" r:id="rId47"/>
    <p:sldId id="301" r:id="rId48"/>
    <p:sldId id="316" r:id="rId49"/>
    <p:sldId id="302" r:id="rId50"/>
    <p:sldId id="303" r:id="rId51"/>
    <p:sldId id="304" r:id="rId52"/>
    <p:sldId id="295" r:id="rId53"/>
    <p:sldId id="326" r:id="rId54"/>
    <p:sldId id="327" r:id="rId55"/>
    <p:sldId id="328" r:id="rId56"/>
    <p:sldId id="284" r:id="rId57"/>
    <p:sldId id="317" r:id="rId58"/>
    <p:sldId id="318" r:id="rId59"/>
    <p:sldId id="325" r:id="rId60"/>
    <p:sldId id="278" r:id="rId61"/>
    <p:sldId id="320" r:id="rId62"/>
    <p:sldId id="321" r:id="rId63"/>
    <p:sldId id="322" r:id="rId64"/>
    <p:sldId id="323" r:id="rId65"/>
    <p:sldId id="324" r:id="rId66"/>
    <p:sldId id="319" r:id="rId67"/>
    <p:sldId id="329" r:id="rId68"/>
    <p:sldId id="330" r:id="rId69"/>
    <p:sldId id="331" r:id="rId70"/>
    <p:sldId id="332" r:id="rId71"/>
    <p:sldId id="333" r:id="rId72"/>
    <p:sldId id="336" r:id="rId73"/>
    <p:sldId id="338" r:id="rId74"/>
    <p:sldId id="339" r:id="rId75"/>
    <p:sldId id="340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50" r:id="rId84"/>
    <p:sldId id="351" r:id="rId85"/>
    <p:sldId id="349" r:id="rId86"/>
    <p:sldId id="352" r:id="rId87"/>
    <p:sldId id="354" r:id="rId88"/>
    <p:sldId id="355" r:id="rId89"/>
    <p:sldId id="257" r:id="rId90"/>
  </p:sldIdLst>
  <p:sldSz cx="12192000" cy="6858000"/>
  <p:notesSz cx="6858000" cy="9144000"/>
  <p:embeddedFontLst>
    <p:embeddedFont>
      <p:font typeface="72" panose="020B0503030000000003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Rokkitt" panose="020B0604020202020204" charset="0"/>
      <p:regular r:id="rId101"/>
      <p:bold r:id="rId102"/>
    </p:embeddedFont>
    <p:embeddedFont>
      <p:font typeface="Rubik" panose="020B0604020202020204" charset="-79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4"/>
            <p14:sldId id="270"/>
            <p14:sldId id="273"/>
            <p14:sldId id="271"/>
            <p14:sldId id="272"/>
            <p14:sldId id="279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309"/>
            <p14:sldId id="310"/>
            <p14:sldId id="312"/>
            <p14:sldId id="313"/>
            <p14:sldId id="314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20"/>
            <p14:sldId id="321"/>
            <p14:sldId id="322"/>
            <p14:sldId id="323"/>
            <p14:sldId id="324"/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2A2"/>
    <a:srgbClr val="FFFFFF"/>
    <a:srgbClr val="F55D3E"/>
    <a:srgbClr val="FEFCFB"/>
    <a:srgbClr val="715978"/>
    <a:srgbClr val="14151A"/>
    <a:srgbClr val="212738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1" autoAdjust="0"/>
    <p:restoredTop sz="94655" autoAdjust="0"/>
  </p:normalViewPr>
  <p:slideViewPr>
    <p:cSldViewPr showGuides="1">
      <p:cViewPr varScale="1">
        <p:scale>
          <a:sx n="69" d="100"/>
          <a:sy n="69" d="100"/>
        </p:scale>
        <p:origin x="316" y="5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fif"/><Relationship Id="rId3" Type="http://schemas.openxmlformats.org/officeDocument/2006/relationships/image" Target="../media/image53.jp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jfif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4.jpg"/><Relationship Id="rId9" Type="http://schemas.openxmlformats.org/officeDocument/2006/relationships/image" Target="../media/image6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I-iJcC9JUc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8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microsoft.com/office/2007/relationships/hdphoto" Target="../media/hdphoto5.wdp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microsoft.com/office/2007/relationships/hdphoto" Target="../media/hdphoto7.wdp"/><Relationship Id="rId10" Type="http://schemas.openxmlformats.org/officeDocument/2006/relationships/image" Target="../media/image82.sv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5.wdp"/><Relationship Id="rId7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microsoft.com/office/2007/relationships/hdphoto" Target="../media/hdphoto7.wdp"/><Relationship Id="rId5" Type="http://schemas.openxmlformats.org/officeDocument/2006/relationships/image" Target="../media/image86.png"/><Relationship Id="rId10" Type="http://schemas.openxmlformats.org/officeDocument/2006/relationships/image" Target="../media/image77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fi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fi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13.png"/><Relationship Id="rId3" Type="http://schemas.openxmlformats.org/officeDocument/2006/relationships/image" Target="../media/image33.svg"/><Relationship Id="rId21" Type="http://schemas.openxmlformats.org/officeDocument/2006/relationships/image" Target="../media/image58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19" Type="http://schemas.openxmlformats.org/officeDocument/2006/relationships/image" Target="../media/image114.sv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3.svg"/><Relationship Id="rId7" Type="http://schemas.openxmlformats.org/officeDocument/2006/relationships/image" Target="../media/image1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svg"/><Relationship Id="rId5" Type="http://schemas.openxmlformats.org/officeDocument/2006/relationships/image" Target="../media/image155.sv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7" Type="http://schemas.openxmlformats.org/officeDocument/2006/relationships/image" Target="../media/image168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7" Type="http://schemas.openxmlformats.org/officeDocument/2006/relationships/image" Target="../media/image174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¿Qué es una computadora?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267200" cy="6858000"/>
          </a:xfrm>
          <a:noFill/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rgbClr val="212738"/>
                </a:solidFill>
              </a:rPr>
              <a:t>¿Qué es una computadora?</a:t>
            </a:r>
            <a:endParaRPr lang="en-US" sz="4800" dirty="0">
              <a:solidFill>
                <a:srgbClr val="212738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5410200" y="64897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2127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5410200" y="202339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5410200" y="3418631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5410200" y="4813866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2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Compuesto por componentes electrónicos (chips, transistores, capacitores, resistores, cables).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El comportamiento del dispositivo debe ser programable sin tener que modificar sus piezas.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Recupera información de sus alrededores mediante sensores: micrófono, mouse, termómetro, cámara…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Produce audio, video, juegos, cálculos, análisis, imágenes…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 y Software</a:t>
            </a:r>
            <a:endParaRPr lang="en-US" sz="6000" dirty="0">
              <a:solidFill>
                <a:srgbClr val="1282A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Las computadoras modernas están compuestas por una combinación de hardware y software.</a:t>
            </a:r>
          </a:p>
          <a:p>
            <a:r>
              <a:rPr lang="es-MX" sz="3600" b="1" dirty="0"/>
              <a:t>Hardware</a:t>
            </a:r>
            <a:r>
              <a:rPr lang="es-MX" sz="3600" dirty="0"/>
              <a:t> incluye todas las partes físicas de una computadora: </a:t>
            </a:r>
            <a:r>
              <a:rPr lang="es-MX" sz="3600" b="1" dirty="0">
                <a:solidFill>
                  <a:srgbClr val="F55D3E"/>
                </a:solidFill>
              </a:rPr>
              <a:t>procesador, cables, unidades de almacenamiento, mouse, pantalla, etc</a:t>
            </a:r>
            <a:r>
              <a:rPr lang="es-MX" sz="3600" dirty="0"/>
              <a:t>.</a:t>
            </a:r>
          </a:p>
          <a:p>
            <a:r>
              <a:rPr lang="es-MX" sz="3600" b="1" dirty="0"/>
              <a:t>Software </a:t>
            </a:r>
            <a:r>
              <a:rPr lang="es-MX" sz="3600" dirty="0"/>
              <a:t>está compuesto por los programas: </a:t>
            </a:r>
            <a:r>
              <a:rPr lang="es-MX" sz="3600" b="1" dirty="0">
                <a:solidFill>
                  <a:srgbClr val="F55D3E"/>
                </a:solidFill>
              </a:rPr>
              <a:t>sistema operativo, procesador de texto, navegador, editor de imágenes, etc</a:t>
            </a:r>
            <a:r>
              <a:rPr lang="es-MX" sz="3600" dirty="0"/>
              <a:t>.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Hardware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En enero del 2018, Apple publicó un comercial que muestra su visión del futuro…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El comercial fue recibido con fuertes críticas…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“Todas las partes de una computadora que pueden tocarse” 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La </a:t>
            </a:r>
            <a:r>
              <a:rPr lang="es-MX" sz="2400" b="1" dirty="0">
                <a:latin typeface="72" panose="020B0503030000000003" pitchFamily="34" charset="0"/>
                <a:cs typeface="72" panose="020B0503030000000003" pitchFamily="34" charset="0"/>
              </a:rPr>
              <a:t>tarjeta madre 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(</a:t>
            </a:r>
            <a:r>
              <a:rPr lang="es-MX" sz="2400" dirty="0" err="1">
                <a:latin typeface="72" panose="020B0503030000000003" pitchFamily="34" charset="0"/>
                <a:cs typeface="72" panose="020B0503030000000003" pitchFamily="34" charset="0"/>
              </a:rPr>
              <a:t>motherboard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) es el componente que </a:t>
            </a:r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integra todos los componentes de la computadora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. 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Permite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comunicar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energizar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y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sincronizar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todos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los components de una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computadora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 err="1"/>
              <a:t>Tarjeta</a:t>
            </a:r>
            <a:r>
              <a:rPr lang="en-US" sz="2400" dirty="0"/>
              <a:t> </a:t>
            </a:r>
            <a:r>
              <a:rPr lang="en-US" sz="2400" dirty="0" err="1"/>
              <a:t>madre</a:t>
            </a:r>
            <a:r>
              <a:rPr lang="en-US" sz="2400" dirty="0"/>
              <a:t> de un </a:t>
            </a:r>
            <a:r>
              <a:rPr lang="en-US" sz="2400" dirty="0" err="1"/>
              <a:t>celular</a:t>
            </a:r>
            <a:r>
              <a:rPr lang="en-US" sz="2400" dirty="0"/>
              <a:t> Samsung S20.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móviles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55D3E"/>
                </a:solidFill>
              </a:rPr>
              <a:t>la </a:t>
            </a:r>
            <a:r>
              <a:rPr lang="en-US" sz="2400" b="1" dirty="0" err="1">
                <a:solidFill>
                  <a:srgbClr val="F55D3E"/>
                </a:solidFill>
              </a:rPr>
              <a:t>tarjeta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madre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también</a:t>
            </a:r>
            <a:r>
              <a:rPr lang="en-US" sz="2400" b="1" dirty="0">
                <a:solidFill>
                  <a:srgbClr val="F55D3E"/>
                </a:solidFill>
              </a:rPr>
              <a:t> es </a:t>
            </a:r>
            <a:r>
              <a:rPr lang="en-US" sz="2400" b="1" dirty="0" err="1">
                <a:solidFill>
                  <a:srgbClr val="F55D3E"/>
                </a:solidFill>
              </a:rPr>
              <a:t>conocida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como</a:t>
            </a:r>
            <a:r>
              <a:rPr lang="en-US" sz="2400" b="1" dirty="0">
                <a:solidFill>
                  <a:srgbClr val="F55D3E"/>
                </a:solidFill>
              </a:rPr>
              <a:t> logic board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El CPU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 es el cerebro de la computadora. Es un circuito electrónico que ejecuta las instrucciones que componen un programa.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</a:t>
            </a: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La velocidad de un procesador se mide en Hertz (Hz), es decir ciclos por segundo.</a:t>
            </a:r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57B3C8-1036-4A6A-9A01-9544FB1D48D7}"/>
              </a:ext>
            </a:extLst>
          </p:cNvPr>
          <p:cNvSpPr txBox="1"/>
          <p:nvPr/>
        </p:nvSpPr>
        <p:spPr>
          <a:xfrm>
            <a:off x="7129269" y="3272958"/>
            <a:ext cx="4910328" cy="954107"/>
          </a:xfrm>
          <a:prstGeom prst="rect">
            <a:avLst/>
          </a:prstGeom>
          <a:noFill/>
          <a:ln w="28575">
            <a:solidFill>
              <a:srgbClr val="1282A2"/>
            </a:solidFill>
            <a:extLst>
              <a:ext uri="{C807C97D-BFC1-408E-A445-0C87EB9F89A2}">
                <ask:lineSketchStyleProps xmlns:ask="http://schemas.microsoft.com/office/drawing/2018/sketchyshapes" sd="2861311186">
                  <a:custGeom>
                    <a:avLst/>
                    <a:gdLst>
                      <a:gd name="connsiteX0" fmla="*/ 0 w 4910328"/>
                      <a:gd name="connsiteY0" fmla="*/ 0 h 954107"/>
                      <a:gd name="connsiteX1" fmla="*/ 4910328 w 4910328"/>
                      <a:gd name="connsiteY1" fmla="*/ 0 h 954107"/>
                      <a:gd name="connsiteX2" fmla="*/ 4910328 w 4910328"/>
                      <a:gd name="connsiteY2" fmla="*/ 954107 h 954107"/>
                      <a:gd name="connsiteX3" fmla="*/ 0 w 4910328"/>
                      <a:gd name="connsiteY3" fmla="*/ 954107 h 954107"/>
                      <a:gd name="connsiteX4" fmla="*/ 0 w 4910328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10328" h="954107" extrusionOk="0">
                        <a:moveTo>
                          <a:pt x="0" y="0"/>
                        </a:moveTo>
                        <a:cubicBezTo>
                          <a:pt x="1945941" y="-124728"/>
                          <a:pt x="2818079" y="70155"/>
                          <a:pt x="4910328" y="0"/>
                        </a:cubicBezTo>
                        <a:cubicBezTo>
                          <a:pt x="4989600" y="237163"/>
                          <a:pt x="4825015" y="712740"/>
                          <a:pt x="4910328" y="954107"/>
                        </a:cubicBezTo>
                        <a:cubicBezTo>
                          <a:pt x="4203102" y="817251"/>
                          <a:pt x="777458" y="856310"/>
                          <a:pt x="0" y="954107"/>
                        </a:cubicBezTo>
                        <a:cubicBezTo>
                          <a:pt x="27725" y="554794"/>
                          <a:pt x="-57004" y="2892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82A2"/>
                </a:solidFill>
              </a:rPr>
              <a:t>3.8 GHz = 3.8 billones de operaciones por segundo</a:t>
            </a:r>
            <a:endParaRPr lang="en-US" sz="2800" b="1" dirty="0">
              <a:solidFill>
                <a:srgbClr val="1282A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B114F-3983-404A-A7D2-DFB4F9E8FEDF}"/>
              </a:ext>
            </a:extLst>
          </p:cNvPr>
          <p:cNvGrpSpPr/>
          <p:nvPr/>
        </p:nvGrpSpPr>
        <p:grpSpPr>
          <a:xfrm>
            <a:off x="685800" y="5529766"/>
            <a:ext cx="10110219" cy="914400"/>
            <a:chOff x="329182" y="5501175"/>
            <a:chExt cx="10110219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7EAD9-ED2B-445E-9939-E346042137BB}"/>
                </a:ext>
              </a:extLst>
            </p:cNvPr>
            <p:cNvSpPr/>
            <p:nvPr/>
          </p:nvSpPr>
          <p:spPr>
            <a:xfrm>
              <a:off x="1371600" y="5665988"/>
              <a:ext cx="9067801" cy="58477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¡Pero no </a:t>
              </a:r>
              <a:r>
                <a:rPr lang="en-US" sz="3200" b="1" dirty="0" err="1">
                  <a:solidFill>
                    <a:srgbClr val="F55D3E"/>
                  </a:solidFill>
                </a:rPr>
                <a:t>todas</a:t>
              </a:r>
              <a:r>
                <a:rPr lang="en-US" sz="3200" b="1" dirty="0">
                  <a:solidFill>
                    <a:srgbClr val="F55D3E"/>
                  </a:solidFill>
                </a:rPr>
                <a:t> las </a:t>
              </a:r>
              <a:r>
                <a:rPr lang="en-US" sz="3200" b="1" dirty="0" err="1">
                  <a:solidFill>
                    <a:srgbClr val="F55D3E"/>
                  </a:solidFill>
                </a:rPr>
                <a:t>operaciones</a:t>
              </a:r>
              <a:r>
                <a:rPr lang="en-US" sz="3200" b="1" dirty="0">
                  <a:solidFill>
                    <a:srgbClr val="F55D3E"/>
                  </a:solidFill>
                </a:rPr>
                <a:t> son </a:t>
              </a:r>
              <a:r>
                <a:rPr lang="en-US" sz="3200" b="1" dirty="0" err="1">
                  <a:solidFill>
                    <a:srgbClr val="F55D3E"/>
                  </a:solidFill>
                </a:rPr>
                <a:t>iguales</a:t>
              </a:r>
              <a:r>
                <a:rPr lang="en-US" sz="3200" b="1" dirty="0">
                  <a:solidFill>
                    <a:srgbClr val="F55D3E"/>
                  </a:solidFill>
                </a:rPr>
                <a:t>!</a:t>
              </a:r>
            </a:p>
          </p:txBody>
        </p:sp>
        <p:pic>
          <p:nvPicPr>
            <p:cNvPr id="22" name="Graphic 21" descr="Warning">
              <a:extLst>
                <a:ext uri="{FF2B5EF4-FFF2-40B4-BE49-F238E27FC236}">
                  <a16:creationId xmlns:a16="http://schemas.microsoft.com/office/drawing/2014/main" id="{E6717201-BCC3-4E20-B6C9-FA9424D3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533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RISC</a:t>
            </a:r>
          </a:p>
          <a:p>
            <a:endParaRPr lang="es-MX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A4C7C-6C2B-4190-95D2-AD3194166D77}"/>
              </a:ext>
            </a:extLst>
          </p:cNvPr>
          <p:cNvSpPr txBox="1"/>
          <p:nvPr/>
        </p:nvSpPr>
        <p:spPr>
          <a:xfrm>
            <a:off x="6096000" y="1295400"/>
            <a:ext cx="548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CISC</a:t>
            </a:r>
            <a:endParaRPr lang="es-MX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CF93B-D68F-4EE2-A0A8-FD38084B1028}"/>
              </a:ext>
            </a:extLst>
          </p:cNvPr>
          <p:cNvSpPr txBox="1"/>
          <p:nvPr/>
        </p:nvSpPr>
        <p:spPr>
          <a:xfrm>
            <a:off x="304800" y="1828800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Reduced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simples.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por </a:t>
            </a:r>
            <a:r>
              <a:rPr lang="en-US" sz="2400" dirty="0" err="1"/>
              <a:t>ciclo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ARM,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400D2-82EF-49D9-842B-67DCF9EDC7E9}"/>
              </a:ext>
            </a:extLst>
          </p:cNvPr>
          <p:cNvSpPr txBox="1"/>
          <p:nvPr/>
        </p:nvSpPr>
        <p:spPr>
          <a:xfrm>
            <a:off x="6096000" y="1886754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Complex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</a:t>
            </a:r>
            <a:r>
              <a:rPr lang="en-US" sz="2400" dirty="0" err="1"/>
              <a:t>complejas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tomar</a:t>
            </a:r>
            <a:r>
              <a:rPr lang="en-US" sz="2400" dirty="0"/>
              <a:t> </a:t>
            </a:r>
            <a:r>
              <a:rPr lang="en-US" sz="2400" dirty="0" err="1"/>
              <a:t>múltiples</a:t>
            </a:r>
            <a:r>
              <a:rPr lang="en-US" sz="2400" dirty="0"/>
              <a:t> </a:t>
            </a:r>
            <a:r>
              <a:rPr lang="en-US" sz="2400" dirty="0" err="1"/>
              <a:t>ciclos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x86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68A694F-30F9-4F73-A2A6-9D9C9A34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1" y="4720403"/>
            <a:ext cx="1544981" cy="1544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88DAE-44CE-489E-A150-868E57F6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4791558"/>
            <a:ext cx="1676400" cy="1402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828B4E-46A7-4C8D-9F9D-898BAD020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529" y="4786432"/>
            <a:ext cx="2060671" cy="1400200"/>
          </a:xfrm>
          <a:prstGeom prst="rect">
            <a:avLst/>
          </a:prstGeom>
        </p:spPr>
      </p:pic>
      <p:pic>
        <p:nvPicPr>
          <p:cNvPr id="24" name="Picture 23" descr="A picture containing flower, table&#10;&#10;Description automatically generated">
            <a:extLst>
              <a:ext uri="{FF2B5EF4-FFF2-40B4-BE49-F238E27FC236}">
                <a16:creationId xmlns:a16="http://schemas.microsoft.com/office/drawing/2014/main" id="{214402C1-9B8D-4736-BAA3-44DA4DA754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7077" r="20380" b="39702"/>
          <a:stretch/>
        </p:blipFill>
        <p:spPr>
          <a:xfrm>
            <a:off x="457200" y="5791200"/>
            <a:ext cx="2819401" cy="594992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4C8096-EDC0-4A8F-8865-3622DAF6E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20" y="5691534"/>
            <a:ext cx="1716425" cy="7943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032B-EC58-4E70-AF86-73C1D505DD7D}"/>
              </a:ext>
            </a:extLst>
          </p:cNvPr>
          <p:cNvCxnSpPr/>
          <p:nvPr/>
        </p:nvCxnSpPr>
        <p:spPr>
          <a:xfrm>
            <a:off x="6076492" y="1295400"/>
            <a:ext cx="0" cy="518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computer&#10;&#10;Description automatically generated">
            <a:extLst>
              <a:ext uri="{FF2B5EF4-FFF2-40B4-BE49-F238E27FC236}">
                <a16:creationId xmlns:a16="http://schemas.microsoft.com/office/drawing/2014/main" id="{6A9AE16F-EEB2-496D-AC98-72CFDF568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1" y="4334751"/>
            <a:ext cx="1399665" cy="1399665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5E31DFE0-EEEC-466A-976A-D0B58F6F84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55" y="4334752"/>
            <a:ext cx="1399664" cy="13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8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87F25B7-4544-4A94-9B7E-CA38F3B1F8D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2" y="2698541"/>
            <a:ext cx="1658485" cy="35431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90479" y="1162136"/>
            <a:ext cx="4191000" cy="1524000"/>
          </a:xfrm>
          <a:prstGeom prst="wedgeRoundRectCallout">
            <a:avLst>
              <a:gd name="adj1" fmla="val -41836"/>
              <a:gd name="adj2" fmla="val 76807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Necesito diseñar un procesador que pueda realizar operaciones aritméticas con números positivos enteros.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11" name="!!pizarron">
            <a:extLst>
              <a:ext uri="{FF2B5EF4-FFF2-40B4-BE49-F238E27FC236}">
                <a16:creationId xmlns:a16="http://schemas.microsoft.com/office/drawing/2014/main" id="{CBBDE195-59F8-41CC-8D59-A00BC4A4C602}"/>
              </a:ext>
            </a:extLst>
          </p:cNvPr>
          <p:cNvGrpSpPr/>
          <p:nvPr/>
        </p:nvGrpSpPr>
        <p:grpSpPr>
          <a:xfrm>
            <a:off x="6096000" y="1326597"/>
            <a:ext cx="5459820" cy="5180178"/>
            <a:chOff x="6096000" y="1326597"/>
            <a:chExt cx="5459820" cy="518017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5459820" cy="51801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553201" y="1676400"/>
              <a:ext cx="37932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Potencias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46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video" title="iPad Pro ￢ﾀﾔ What￢ﾀﾙs a computer ￢ﾀﾔ Apple">
            <a:hlinkClick r:id="" action="ppaction://media"/>
            <a:extLst>
              <a:ext uri="{FF2B5EF4-FFF2-40B4-BE49-F238E27FC236}">
                <a16:creationId xmlns:a16="http://schemas.microsoft.com/office/drawing/2014/main" id="{49FD0535-801D-45DC-B701-90ED849E8B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81" y="89446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228600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3061742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2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5629702" y="342037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7307952" y="359287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9045980" y="342911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E84438-CB24-4619-9E01-D8AF30D6E24A}"/>
              </a:ext>
            </a:extLst>
          </p:cNvPr>
          <p:cNvGrpSpPr/>
          <p:nvPr/>
        </p:nvGrpSpPr>
        <p:grpSpPr>
          <a:xfrm>
            <a:off x="5257800" y="3324652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B079B4-C70C-476D-88B6-E1CF3792EED3}"/>
              </a:ext>
            </a:extLst>
          </p:cNvPr>
          <p:cNvGrpSpPr/>
          <p:nvPr/>
        </p:nvGrpSpPr>
        <p:grpSpPr>
          <a:xfrm>
            <a:off x="8293394" y="3255373"/>
            <a:ext cx="3581400" cy="2451732"/>
            <a:chOff x="8293394" y="3999386"/>
            <a:chExt cx="3581400" cy="24517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6888"/>
              <a:ext cx="3581400" cy="1764230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78204" y="3999386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6" name="!!sumar1">
            <a:extLst>
              <a:ext uri="{FF2B5EF4-FFF2-40B4-BE49-F238E27FC236}">
                <a16:creationId xmlns:a16="http://schemas.microsoft.com/office/drawing/2014/main" id="{43E4BADD-C7B8-4D5B-94A2-A7A7BA1F777A}"/>
              </a:ext>
            </a:extLst>
          </p:cNvPr>
          <p:cNvGrpSpPr/>
          <p:nvPr/>
        </p:nvGrpSpPr>
        <p:grpSpPr>
          <a:xfrm>
            <a:off x="5626632" y="342037"/>
            <a:ext cx="923497" cy="1190720"/>
            <a:chOff x="5629702" y="1086050"/>
            <a:chExt cx="923497" cy="1190720"/>
          </a:xfrm>
        </p:grpSpPr>
        <p:pic>
          <p:nvPicPr>
            <p:cNvPr id="27" name="Graphic 26" descr="Processor">
              <a:extLst>
                <a:ext uri="{FF2B5EF4-FFF2-40B4-BE49-F238E27FC236}">
                  <a16:creationId xmlns:a16="http://schemas.microsoft.com/office/drawing/2014/main" id="{5C661192-42A2-4D09-894F-B6853E04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F0F3B5-0066-4E3A-B0EF-6E09C86C58CF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06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8293394" y="1524000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68580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169855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2743200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8406625" y="2496055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9321025" y="2504680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10467665" y="2488304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5257800" y="1590580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5977151" y="2552258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45E472-C06F-49A9-9C40-C9660B09F186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5FDCF7-AAA5-458E-87D7-2C9DA2E185A8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3200" b="1" dirty="0">
                  <a:solidFill>
                    <a:srgbClr val="F55D3E"/>
                  </a:solidFill>
                </a:rPr>
                <a:t>Un procesador RISC es más sencillo que un </a:t>
              </a:r>
              <a:r>
                <a:rPr lang="es-MX" sz="3200" b="1">
                  <a:solidFill>
                    <a:srgbClr val="F55D3E"/>
                  </a:solidFill>
                </a:rPr>
                <a:t>procesador CISC.</a:t>
              </a:r>
              <a:endParaRPr lang="en-US" sz="32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438F2B5E-516E-4BD9-869C-F06D5DFA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43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3657600" y="2884968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29" y="1989704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34890" y="1497558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Multiplica 6x3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3851561" y="3905976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4765961" y="3914601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5912601" y="3898225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4149439" y="125438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4868790" y="1016931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1C0D6F-596B-4E91-83D2-B246AA9DA0B9}"/>
              </a:ext>
            </a:extLst>
          </p:cNvPr>
          <p:cNvSpPr txBox="1"/>
          <p:nvPr/>
        </p:nvSpPr>
        <p:spPr>
          <a:xfrm>
            <a:off x="8458200" y="743156"/>
            <a:ext cx="2895600" cy="1200329"/>
          </a:xfrm>
          <a:prstGeom prst="rect">
            <a:avLst/>
          </a:prstGeom>
          <a:solidFill>
            <a:srgbClr val="1282A2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Repite 3 veces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    A = A + 6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B2DAF6-F436-44BA-A01C-4D3DF9A33141}"/>
              </a:ext>
            </a:extLst>
          </p:cNvPr>
          <p:cNvSpPr txBox="1"/>
          <p:nvPr/>
        </p:nvSpPr>
        <p:spPr>
          <a:xfrm>
            <a:off x="8464434" y="3577855"/>
            <a:ext cx="2743200" cy="830997"/>
          </a:xfrm>
          <a:prstGeom prst="rect">
            <a:avLst/>
          </a:prstGeom>
          <a:solidFill>
            <a:srgbClr val="9C7CA5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6x3</a:t>
            </a:r>
          </a:p>
        </p:txBody>
      </p:sp>
      <p:sp>
        <p:nvSpPr>
          <p:cNvPr id="29" name="!!arrow">
            <a:extLst>
              <a:ext uri="{FF2B5EF4-FFF2-40B4-BE49-F238E27FC236}">
                <a16:creationId xmlns:a16="http://schemas.microsoft.com/office/drawing/2014/main" id="{41172CDE-09CE-4514-81C5-5661208472BB}"/>
              </a:ext>
            </a:extLst>
          </p:cNvPr>
          <p:cNvSpPr/>
          <p:nvPr/>
        </p:nvSpPr>
        <p:spPr>
          <a:xfrm>
            <a:off x="6779481" y="1210157"/>
            <a:ext cx="1485306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arrow">
            <a:extLst>
              <a:ext uri="{FF2B5EF4-FFF2-40B4-BE49-F238E27FC236}">
                <a16:creationId xmlns:a16="http://schemas.microsoft.com/office/drawing/2014/main" id="{35C05F14-0306-49A9-8446-2BA8B7AE8E2B}"/>
              </a:ext>
            </a:extLst>
          </p:cNvPr>
          <p:cNvSpPr/>
          <p:nvPr/>
        </p:nvSpPr>
        <p:spPr>
          <a:xfrm>
            <a:off x="7335689" y="3905976"/>
            <a:ext cx="929098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06B28-A9E0-4B85-B1A0-ED3244472C4F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20D517-6ECD-424B-B772-D695B6C8D69C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El </a:t>
              </a:r>
              <a:r>
                <a:rPr lang="en-US" sz="3200" b="1" dirty="0" err="1">
                  <a:solidFill>
                    <a:srgbClr val="F55D3E"/>
                  </a:solidFill>
                </a:rPr>
                <a:t>microcódigo</a:t>
              </a:r>
              <a:r>
                <a:rPr lang="en-US" sz="3200" b="1" dirty="0">
                  <a:solidFill>
                    <a:srgbClr val="F55D3E"/>
                  </a:solidFill>
                </a:rPr>
                <a:t>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CISC es </a:t>
              </a:r>
              <a:r>
                <a:rPr lang="en-US" sz="3200" b="1" dirty="0" err="1">
                  <a:solidFill>
                    <a:srgbClr val="F55D3E"/>
                  </a:solidFill>
                </a:rPr>
                <a:t>más</a:t>
              </a:r>
              <a:r>
                <a:rPr lang="en-US" sz="3200" b="1" dirty="0">
                  <a:solidFill>
                    <a:srgbClr val="F55D3E"/>
                  </a:solidFill>
                </a:rPr>
                <a:t> </a:t>
              </a:r>
              <a:r>
                <a:rPr lang="en-US" sz="3200" b="1" dirty="0" err="1">
                  <a:solidFill>
                    <a:srgbClr val="F55D3E"/>
                  </a:solidFill>
                </a:rPr>
                <a:t>sencillo</a:t>
              </a:r>
              <a:r>
                <a:rPr lang="en-US" sz="3200" b="1" dirty="0">
                  <a:solidFill>
                    <a:srgbClr val="F55D3E"/>
                  </a:solidFill>
                </a:rPr>
                <a:t> que el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RISC.</a:t>
              </a:r>
            </a:p>
          </p:txBody>
        </p:sp>
        <p:pic>
          <p:nvPicPr>
            <p:cNvPr id="34" name="Graphic 33" descr="Warning">
              <a:extLst>
                <a:ext uri="{FF2B5EF4-FFF2-40B4-BE49-F238E27FC236}">
                  <a16:creationId xmlns:a16="http://schemas.microsoft.com/office/drawing/2014/main" id="{F7295FC1-15A1-450A-B127-55CA21E1E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35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Procesador Intel i7 de una computadora de escritorio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Procesador Qualcomm Snapdragon para un dispositivo móvil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RAM (memoria de acceso aleatorio)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Es la memoria de trabajo para el sistema operativo, los programas, y el software.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Necesita electricidad para almacenar la información, por lo que al apagar la computadora la información se pierde (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volátil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).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A">
            <a:extLst>
              <a:ext uri="{FF2B5EF4-FFF2-40B4-BE49-F238E27FC236}">
                <a16:creationId xmlns:a16="http://schemas.microsoft.com/office/drawing/2014/main" id="{2C0250AA-458C-4F94-978D-8AAECE8CD72F}"/>
              </a:ext>
            </a:extLst>
          </p:cNvPr>
          <p:cNvSpPr txBox="1">
            <a:spLocks/>
          </p:cNvSpPr>
          <p:nvPr/>
        </p:nvSpPr>
        <p:spPr>
          <a:xfrm>
            <a:off x="753035" y="4131469"/>
            <a:ext cx="10515600" cy="88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¿Qué es una computadora?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72" panose="020B0503030000000003" pitchFamily="34" charset="0"/>
                <a:cs typeface="72" panose="020B0503030000000003" pitchFamily="34" charset="0"/>
              </a:rPr>
              <a:t>What’s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 a </a:t>
            </a:r>
            <a:r>
              <a:rPr lang="es-MX" sz="6600" dirty="0" err="1">
                <a:latin typeface="72" panose="020B0503030000000003" pitchFamily="34" charset="0"/>
                <a:cs typeface="72" panose="020B0503030000000003" pitchFamily="34" charset="0"/>
              </a:rPr>
              <a:t>computer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trike="sngStrike" dirty="0" err="1">
                <a:latin typeface="72" panose="020B0503030000000003" pitchFamily="34" charset="0"/>
                <a:cs typeface="72" panose="020B0503030000000003" pitchFamily="34" charset="0"/>
              </a:rPr>
              <a:t>What’s</a:t>
            </a:r>
            <a:r>
              <a:rPr lang="es-MX" strike="sngStrike" dirty="0">
                <a:latin typeface="72" panose="020B0503030000000003" pitchFamily="34" charset="0"/>
                <a:cs typeface="72" panose="020B0503030000000003" pitchFamily="34" charset="0"/>
              </a:rPr>
              <a:t> a </a:t>
            </a:r>
            <a:r>
              <a:rPr lang="es-MX" sz="6600" strike="sngStrike" dirty="0" err="1">
                <a:latin typeface="72" panose="020B0503030000000003" pitchFamily="34" charset="0"/>
                <a:cs typeface="72" panose="020B0503030000000003" pitchFamily="34" charset="0"/>
              </a:rPr>
              <a:t>computer</a:t>
            </a:r>
            <a:r>
              <a:rPr lang="es-MX" strike="sngStrike" dirty="0">
                <a:latin typeface="72" panose="020B0503030000000003" pitchFamily="34" charset="0"/>
                <a:cs typeface="72" panose="020B0503030000000003" pitchFamily="34" charset="0"/>
              </a:rPr>
              <a:t>?</a:t>
            </a:r>
            <a:endParaRPr lang="en-US" strike="sngStrike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Todos los programas en ejecución, así como los datos que utilizan, se almacenan en la memoria RAM.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ROM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Almacena información crítica para la operación de una computadora.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 nombre proviene de que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no es posible cambiar el uso que se le da a esta memoria.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persistente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lo que significa que no requiere energía eléctrica para almacenar su contenido.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 el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BIOS (Basic Input  / Output </a:t>
            </a:r>
            <a:r>
              <a:rPr lang="es-MX" sz="3200" b="1" dirty="0" err="1">
                <a:latin typeface="72" panose="020B0503030000000003" pitchFamily="34" charset="0"/>
                <a:cs typeface="72" panose="020B0503030000000003" pitchFamily="34" charset="0"/>
              </a:rPr>
              <a:t>System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),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que contiene la configuración del procesador, de la memoria RAM, </a:t>
            </a:r>
            <a:r>
              <a:rPr lang="es-MX" sz="3200" dirty="0" err="1">
                <a:latin typeface="72" panose="020B0503030000000003" pitchFamily="34" charset="0"/>
                <a:cs typeface="72" panose="020B0503030000000003" pitchFamily="34" charset="0"/>
              </a:rPr>
              <a:t>boot-order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perfil de los ventiladores, etc.</a:t>
            </a:r>
            <a:endParaRPr lang="en-US" sz="3200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8326"/>
            <a:ext cx="4423107" cy="33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412150" y="2971800"/>
            <a:ext cx="5779850" cy="1569660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Una computadora moderna cuenta con 1 Megabyte (Mb) de memoria ROM.</a:t>
            </a:r>
            <a:endParaRPr lang="en-US" sz="3200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2000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2020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Incluyen dispositivos de almacenamiento persistente que se conectan a la computadora.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duro.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Hard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disk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de estado sólido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Solid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state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Memoria USB.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Tarjeta SD.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Card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Almacenan fotos, documentos, imágenes, archivos de texto, video,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Todos los dispositivos externos que interactúan con la computadora son considerados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dispositivos I/O (Input Output)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. También son llamados dispositivos periféricos.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Teclado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Micrófono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Red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59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Algunos dispositivos funcionan como entrada y salida.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Computadora con arquitectura </a:t>
            </a:r>
            <a:r>
              <a:rPr lang="es-MX" dirty="0" err="1">
                <a:latin typeface="72" panose="020B0503030000000003" pitchFamily="34" charset="0"/>
                <a:cs typeface="72" panose="020B0503030000000003" pitchFamily="34" charset="0"/>
              </a:rPr>
              <a:t>Von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 Neumann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1524000" y="-31242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799" y="1295400"/>
            <a:ext cx="5791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encarga de qué operaciones ejecutar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y en qué orden.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encarga de interpretar cada instrucción.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Lleva la pauta de los ciclos del reloj.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operaciones lógicas (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ANDs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ORs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NOTs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comparaciones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Realiza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operaciones</a:t>
            </a:r>
            <a:r>
              <a:rPr lang="en-US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aritméticas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Aritmética Lógica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9258300" y="1676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memoria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muy rápida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que se encuentra dentro del procesador.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Almacena datos o información que puede ser reutilizada en un futuro.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Memoria Caché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1282701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4762500" y="1422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4953000" y="3733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2489199" y="37846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Software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Software: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“Todo lo que la computadora está programada para hacer” </a:t>
            </a: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El </a:t>
            </a: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es un conjunto de instrucciones que sigue una computadora para producir un resultado.</a:t>
            </a:r>
          </a:p>
          <a:p>
            <a:pPr marL="0" indent="0">
              <a:buNone/>
            </a:pPr>
            <a:r>
              <a:rPr lang="es-MX" dirty="0"/>
              <a:t>La complejidad del software puede variar desde un programa que suma dos números, hasta un sistema operativo con cientos de miles de líneas de código.</a:t>
            </a:r>
          </a:p>
          <a:p>
            <a:pPr marL="0" indent="0">
              <a:buNone/>
            </a:pPr>
            <a:r>
              <a:rPr lang="es-MX" dirty="0"/>
              <a:t>El software se puede catalogar en dos tipos: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aplicación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de Sistema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Sistema – Sistemas Operativos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Un sistema operativo es un conjunto de programas que se encarga de gestionar y administrar los recursos de hardware.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Hay cuatro principales recursos: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procesos es el encargado de definir el orden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que se ejecutan las tareas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del sistema.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Balancea las cargas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 los programas para que múltiples programas puedan ejecutarse a la vez.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Ordena y ejecuta las tareas por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prioridades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Este administrador se encarga de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acceso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 los archivos.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Genera y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mantiene organizada la información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en la memoria secundaria.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Nos da herramientas para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visualizar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archivos.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memoria administra 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RAM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asignada a cada uno de los procesos.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La memoria RAM es un recurso finito, por lo que es importante poderla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asignar y liberar inteligentemente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traductor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entre cada dispositivo de hardware y el sistema operativo.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Utiliza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 para poder comunicarse efectivamente.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Algunos sistemas utilizan drivers genéricos, como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HID – Human Interface </a:t>
            </a:r>
            <a:r>
              <a:rPr lang="es-MX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</a:t>
            </a:r>
            <a:r>
              <a:rPr lang="es-MX"/>
              <a:t>de Aplicación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</a:t>
            </a:r>
            <a:r>
              <a:rPr lang="es-MX" sz="3600">
                <a:solidFill>
                  <a:srgbClr val="FEFCFB"/>
                </a:solidFill>
              </a:rPr>
              <a:t>5 programas?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Aplicación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….y muchos mas!!!</a:t>
            </a:r>
            <a:endParaRPr lang="en-US" sz="3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Empresarial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Recreativo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 Educativo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Seguridad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Administrativo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Software que entra en la computadora con la intensión de hacer </a:t>
            </a:r>
            <a:r>
              <a:rPr lang="es-MX" b="1" dirty="0">
                <a:solidFill>
                  <a:srgbClr val="F55D3E"/>
                </a:solidFill>
              </a:rPr>
              <a:t>daño al usuario</a:t>
            </a:r>
            <a:r>
              <a:rPr lang="es-MX" dirty="0">
                <a:solidFill>
                  <a:srgbClr val="14151A"/>
                </a:solidFill>
              </a:rPr>
              <a:t> o equipo.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ejecuta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Se replica a otros dispositivos mediante la red.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Se infiltra en una computadora para espiar en el usuario, robando información sensible.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</a:t>
              </a:r>
              <a:r>
                <a:rPr lang="es-MX" dirty="0" err="1">
                  <a:solidFill>
                    <a:srgbClr val="715978"/>
                  </a:solidFill>
                </a:rPr>
                <a:t>ejécuta</a:t>
              </a:r>
              <a:r>
                <a:rPr lang="es-MX" dirty="0">
                  <a:solidFill>
                    <a:srgbClr val="715978"/>
                  </a:solidFill>
                </a:rPr>
                <a:t>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Bloquea el acceso a una computadora hasta que se pague un rescate.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Muestra publicidad no deseada mientras se opera la computadora.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Registra y almacena todo lo que se hace en una computadora.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Adquiere acceso de administrador a un equipo, permitiendo instalar y esconder software malicioso.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1706</Words>
  <Application>Microsoft Office PowerPoint</Application>
  <PresentationFormat>Widescreen</PresentationFormat>
  <Paragraphs>295</Paragraphs>
  <Slides>89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Rokkitt</vt:lpstr>
      <vt:lpstr>Calibri</vt:lpstr>
      <vt:lpstr>72</vt:lpstr>
      <vt:lpstr>Arial</vt:lpstr>
      <vt:lpstr>Rubik</vt:lpstr>
      <vt:lpstr>Office Theme</vt:lpstr>
      <vt:lpstr>Módulo 1</vt:lpstr>
      <vt:lpstr>En enero del 2018, Apple publicó un comercial que muestra su visión del futuro…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una computadora?</vt:lpstr>
      <vt:lpstr>¿Qué es una computadora?</vt:lpstr>
      <vt:lpstr>¿Qué es una computadora?</vt:lpstr>
      <vt:lpstr>¿Qué es una computadora?</vt:lpstr>
      <vt:lpstr>¿Qué es una computadora?</vt:lpstr>
      <vt:lpstr>Hardware y Software</vt:lpstr>
      <vt:lpstr>Hardware</vt:lpstr>
      <vt:lpstr>Hardware: “Todas las partes de una computadora que pueden tocarse”   - Cultura popular</vt:lpstr>
      <vt:lpstr>1. Tarjeta Madre</vt:lpstr>
      <vt:lpstr>1. Tarjeta Madre</vt:lpstr>
      <vt:lpstr>PowerPoint Presentation</vt:lpstr>
      <vt:lpstr>1. Tarjeta Madre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Computadora con arquitectura Von Neumann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Software de Sistema</vt:lpstr>
      <vt:lpstr>PowerPoint Presentation</vt:lpstr>
      <vt:lpstr>Software de Sistema – Sistemas Operativos</vt:lpstr>
      <vt:lpstr>Administrador de Procesos</vt:lpstr>
      <vt:lpstr>Administrador de Procesos</vt:lpstr>
      <vt:lpstr>Administrador de Archivos</vt:lpstr>
      <vt:lpstr>Administrador de Archivos</vt:lpstr>
      <vt:lpstr>Administrador de Archivos</vt:lpstr>
      <vt:lpstr>Administrador de Memoria</vt:lpstr>
      <vt:lpstr>Administrador de Memoria</vt:lpstr>
      <vt:lpstr>Administrador de Dispositivos</vt:lpstr>
      <vt:lpstr>Administrador de Dispositivos</vt:lpstr>
      <vt:lpstr>Administrador de Dispositivos</vt:lpstr>
      <vt:lpstr>Software de Aplicación</vt:lpstr>
      <vt:lpstr>PowerPoint Presentation</vt:lpstr>
      <vt:lpstr>Software de Aplicación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Eduardo Acosta Ramos</cp:lastModifiedBy>
  <cp:revision>207</cp:revision>
  <dcterms:created xsi:type="dcterms:W3CDTF">2020-08-06T14:47:51Z</dcterms:created>
  <dcterms:modified xsi:type="dcterms:W3CDTF">2021-08-19T12:25:32Z</dcterms:modified>
</cp:coreProperties>
</file>